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63" r:id="rId4"/>
    <p:sldId id="258" r:id="rId5"/>
    <p:sldId id="259" r:id="rId6"/>
    <p:sldId id="264" r:id="rId7"/>
    <p:sldId id="261" r:id="rId8"/>
    <p:sldId id="262" r:id="rId9"/>
  </p:sldIdLst>
  <p:sldSz cx="18288000" cy="10287000"/>
  <p:notesSz cx="6858000" cy="9144000"/>
  <p:embeddedFontLst>
    <p:embeddedFont>
      <p:font typeface="Architype Van Der Leck" panose="020B0604020202020204" charset="0"/>
      <p:regular r:id="rId10"/>
    </p:embeddedFont>
    <p:embeddedFont>
      <p:font typeface="Montserrat Bold" panose="020B0604020202020204" charset="0"/>
      <p:regular r:id="rId11"/>
    </p:embeddedFont>
    <p:embeddedFont>
      <p:font typeface="Montserrat Medium" panose="00000600000000000000" pitchFamily="2" charset="0"/>
      <p:regular r:id="rId12"/>
      <p:italic r:id="rId13"/>
    </p:embeddedFont>
    <p:embeddedFont>
      <p:font typeface="Tomorrow" panose="020B0604020202020204" charset="0"/>
      <p:regular r:id="rId14"/>
    </p:embeddedFont>
    <p:embeddedFont>
      <p:font typeface="Tomorrow Bold" panose="020B0604020202020204" charset="0"/>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FFFD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4" d="100"/>
          <a:sy n="54" d="100"/>
        </p:scale>
        <p:origin x="1290" y="3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5.fntdata"/></Relationships>
</file>

<file path=ppt/media/image1.png>
</file>

<file path=ppt/media/image2.png>
</file>

<file path=ppt/media/image3.pn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7/22/2024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7/22/2024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7/22/2024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7/22/2024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7/22/2024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7/22/2024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7/22/2024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8382000" y="-723900"/>
            <a:ext cx="14920931" cy="12738745"/>
          </a:xfrm>
          <a:custGeom>
            <a:avLst/>
            <a:gdLst/>
            <a:ahLst/>
            <a:cxnLst/>
            <a:rect l="l" t="t" r="r" b="b"/>
            <a:pathLst>
              <a:path w="14920931" h="12738745">
                <a:moveTo>
                  <a:pt x="0" y="0"/>
                </a:moveTo>
                <a:lnTo>
                  <a:pt x="14920931" y="0"/>
                </a:lnTo>
                <a:lnTo>
                  <a:pt x="14920931" y="12738745"/>
                </a:lnTo>
                <a:lnTo>
                  <a:pt x="0" y="12738745"/>
                </a:lnTo>
                <a:lnTo>
                  <a:pt x="0" y="0"/>
                </a:lnTo>
                <a:close/>
              </a:path>
            </a:pathLst>
          </a:custGeom>
          <a:blipFill>
            <a:blip r:embed="rId2">
              <a:alphaModFix amt="50000"/>
            </a:blip>
            <a:stretch>
              <a:fillRect/>
            </a:stretch>
          </a:blipFill>
        </p:spPr>
        <p:txBody>
          <a:bodyPr/>
          <a:lstStyle/>
          <a:p>
            <a:endParaRPr lang="en-IN" dirty="0"/>
          </a:p>
        </p:txBody>
      </p:sp>
      <p:sp>
        <p:nvSpPr>
          <p:cNvPr id="4" name="Freeform 4"/>
          <p:cNvSpPr/>
          <p:nvPr/>
        </p:nvSpPr>
        <p:spPr>
          <a:xfrm rot="837073">
            <a:off x="10372171" y="3443111"/>
            <a:ext cx="9381458" cy="3400779"/>
          </a:xfrm>
          <a:custGeom>
            <a:avLst/>
            <a:gdLst/>
            <a:ahLst/>
            <a:cxnLst/>
            <a:rect l="l" t="t" r="r" b="b"/>
            <a:pathLst>
              <a:path w="9381458" h="3400779">
                <a:moveTo>
                  <a:pt x="0" y="0"/>
                </a:moveTo>
                <a:lnTo>
                  <a:pt x="9381458" y="0"/>
                </a:lnTo>
                <a:lnTo>
                  <a:pt x="9381458" y="3400778"/>
                </a:lnTo>
                <a:lnTo>
                  <a:pt x="0" y="3400778"/>
                </a:lnTo>
                <a:lnTo>
                  <a:pt x="0" y="0"/>
                </a:lnTo>
                <a:close/>
              </a:path>
            </a:pathLst>
          </a:custGeom>
          <a:blipFill>
            <a:blip r:embed="rId3"/>
            <a:stretch>
              <a:fillRect/>
            </a:stretch>
          </a:blipFill>
        </p:spPr>
      </p:sp>
      <p:sp>
        <p:nvSpPr>
          <p:cNvPr id="5" name="Freeform 5"/>
          <p:cNvSpPr/>
          <p:nvPr/>
        </p:nvSpPr>
        <p:spPr>
          <a:xfrm>
            <a:off x="14113404" y="0"/>
            <a:ext cx="4174596" cy="1101098"/>
          </a:xfrm>
          <a:custGeom>
            <a:avLst/>
            <a:gdLst/>
            <a:ahLst/>
            <a:cxnLst/>
            <a:rect l="l" t="t" r="r" b="b"/>
            <a:pathLst>
              <a:path w="4174596" h="1101098">
                <a:moveTo>
                  <a:pt x="0" y="0"/>
                </a:moveTo>
                <a:lnTo>
                  <a:pt x="4174596" y="0"/>
                </a:lnTo>
                <a:lnTo>
                  <a:pt x="4174596" y="1101098"/>
                </a:lnTo>
                <a:lnTo>
                  <a:pt x="0" y="1101098"/>
                </a:lnTo>
                <a:lnTo>
                  <a:pt x="0" y="0"/>
                </a:lnTo>
                <a:close/>
              </a:path>
            </a:pathLst>
          </a:custGeom>
          <a:blipFill>
            <a:blip r:embed="rId4"/>
            <a:stretch>
              <a:fillRect/>
            </a:stretch>
          </a:blipFill>
        </p:spPr>
      </p:sp>
      <p:sp>
        <p:nvSpPr>
          <p:cNvPr id="6" name="TextBox 6"/>
          <p:cNvSpPr txBox="1"/>
          <p:nvPr/>
        </p:nvSpPr>
        <p:spPr>
          <a:xfrm>
            <a:off x="355175" y="1427222"/>
            <a:ext cx="14164097" cy="1006814"/>
          </a:xfrm>
          <a:prstGeom prst="rect">
            <a:avLst/>
          </a:prstGeom>
        </p:spPr>
        <p:txBody>
          <a:bodyPr wrap="square" lIns="0" tIns="0" rIns="0" bIns="0" rtlCol="0" anchor="t">
            <a:spAutoFit/>
          </a:bodyPr>
          <a:lstStyle/>
          <a:p>
            <a:pPr algn="l">
              <a:lnSpc>
                <a:spcPts val="8427"/>
              </a:lnSpc>
            </a:pPr>
            <a:endParaRPr lang="en-US" sz="6000" dirty="0">
              <a:solidFill>
                <a:srgbClr val="FFFFFF"/>
              </a:solidFill>
              <a:latin typeface="Architype Van Der Leck"/>
              <a:ea typeface="Architype Van Der Leck"/>
              <a:cs typeface="Architype Van Der Leck"/>
              <a:sym typeface="Architype Van Der Leck"/>
            </a:endParaRPr>
          </a:p>
        </p:txBody>
      </p:sp>
      <p:sp>
        <p:nvSpPr>
          <p:cNvPr id="7" name="TextBox 7"/>
          <p:cNvSpPr txBox="1"/>
          <p:nvPr/>
        </p:nvSpPr>
        <p:spPr>
          <a:xfrm>
            <a:off x="550532" y="764720"/>
            <a:ext cx="11870618" cy="3693319"/>
          </a:xfrm>
          <a:prstGeom prst="rect">
            <a:avLst/>
          </a:prstGeom>
        </p:spPr>
        <p:txBody>
          <a:bodyPr wrap="square" lIns="0" tIns="0" rIns="0" bIns="0" rtlCol="0" anchor="t">
            <a:spAutoFit/>
          </a:bodyPr>
          <a:lstStyle/>
          <a:p>
            <a:pPr algn="l">
              <a:lnSpc>
                <a:spcPts val="9620"/>
              </a:lnSpc>
            </a:pPr>
            <a:r>
              <a:rPr lang="en-US" sz="9620" dirty="0">
                <a:solidFill>
                  <a:srgbClr val="1FFFD0"/>
                </a:solidFill>
                <a:latin typeface="Tomorrow"/>
                <a:ea typeface="Tomorrow"/>
                <a:cs typeface="Tomorrow"/>
                <a:sym typeface="Tomorrow"/>
              </a:rPr>
              <a:t>Text Preprocessing Pipeline for NLP Tasks</a:t>
            </a:r>
          </a:p>
        </p:txBody>
      </p:sp>
      <p:sp>
        <p:nvSpPr>
          <p:cNvPr id="8" name="TextBox 8"/>
          <p:cNvSpPr txBox="1"/>
          <p:nvPr/>
        </p:nvSpPr>
        <p:spPr>
          <a:xfrm>
            <a:off x="1000114" y="6696481"/>
            <a:ext cx="6896100" cy="487313"/>
          </a:xfrm>
          <a:prstGeom prst="rect">
            <a:avLst/>
          </a:prstGeom>
        </p:spPr>
        <p:txBody>
          <a:bodyPr wrap="square" lIns="0" tIns="0" rIns="0" bIns="0" rtlCol="0" anchor="t">
            <a:spAutoFit/>
          </a:bodyPr>
          <a:lstStyle/>
          <a:p>
            <a:pPr algn="l">
              <a:lnSpc>
                <a:spcPts val="3814"/>
              </a:lnSpc>
            </a:pPr>
            <a:r>
              <a:rPr lang="en-US" sz="3600" dirty="0">
                <a:solidFill>
                  <a:srgbClr val="FFFFFF"/>
                </a:solidFill>
                <a:latin typeface="Montserrat Medium"/>
                <a:ea typeface="Montserrat Medium"/>
                <a:cs typeface="Montserrat Medium"/>
                <a:sym typeface="Montserrat Medium"/>
              </a:rPr>
              <a:t>Presented By Harshil Patel</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sp>
      <p:sp>
        <p:nvSpPr>
          <p:cNvPr id="4" name="TextBox 4"/>
          <p:cNvSpPr txBox="1"/>
          <p:nvPr/>
        </p:nvSpPr>
        <p:spPr>
          <a:xfrm>
            <a:off x="433928" y="1190625"/>
            <a:ext cx="11973570" cy="1130299"/>
          </a:xfrm>
          <a:prstGeom prst="rect">
            <a:avLst/>
          </a:prstGeom>
        </p:spPr>
        <p:txBody>
          <a:bodyPr lIns="0" tIns="0" rIns="0" bIns="0" rtlCol="0" anchor="t">
            <a:spAutoFit/>
          </a:bodyPr>
          <a:lstStyle/>
          <a:p>
            <a:pPr algn="l">
              <a:lnSpc>
                <a:spcPts val="8499"/>
              </a:lnSpc>
            </a:pPr>
            <a:r>
              <a:rPr lang="en-US" sz="8499" dirty="0">
                <a:solidFill>
                  <a:srgbClr val="1FFFD0"/>
                </a:solidFill>
                <a:latin typeface="Architype Van Der Leck"/>
                <a:ea typeface="Architype Van Der Leck"/>
                <a:cs typeface="Architype Van Der Leck"/>
                <a:sym typeface="Architype Van Der Leck"/>
              </a:rPr>
              <a:t>INTRODUCTION</a:t>
            </a:r>
          </a:p>
        </p:txBody>
      </p:sp>
      <p:sp>
        <p:nvSpPr>
          <p:cNvPr id="5" name="TextBox 5"/>
          <p:cNvSpPr txBox="1"/>
          <p:nvPr/>
        </p:nvSpPr>
        <p:spPr>
          <a:xfrm>
            <a:off x="1028700" y="2320924"/>
            <a:ext cx="12382500" cy="6093976"/>
          </a:xfrm>
          <a:prstGeom prst="rect">
            <a:avLst/>
          </a:prstGeom>
        </p:spPr>
        <p:txBody>
          <a:bodyPr wrap="square" lIns="0" tIns="0" rIns="0" bIns="0" rtlCol="0" anchor="t">
            <a:spAutoFit/>
          </a:bodyPr>
          <a:lstStyle/>
          <a:p>
            <a:r>
              <a:rPr lang="en-IN" sz="3200" b="1" dirty="0">
                <a:solidFill>
                  <a:srgbClr val="1FFFD0"/>
                </a:solidFill>
              </a:rPr>
              <a:t>Overview:</a:t>
            </a:r>
          </a:p>
          <a:p>
            <a:endParaRPr lang="en-IN" sz="2800" dirty="0">
              <a:solidFill>
                <a:srgbClr val="1FFFD0"/>
              </a:solidFill>
            </a:endParaRPr>
          </a:p>
          <a:p>
            <a:pPr>
              <a:buFont typeface="Arial" panose="020B0604020202020204" pitchFamily="34" charset="0"/>
              <a:buChar char="•"/>
            </a:pPr>
            <a:r>
              <a:rPr lang="en-IN" sz="2800" b="1" dirty="0">
                <a:solidFill>
                  <a:srgbClr val="1FFFD0"/>
                </a:solidFill>
              </a:rPr>
              <a:t>Importance of Text Preprocessing in NLP</a:t>
            </a:r>
            <a:r>
              <a:rPr lang="en-IN" sz="2800" dirty="0">
                <a:solidFill>
                  <a:srgbClr val="1FFFD0"/>
                </a:solidFill>
              </a:rPr>
              <a:t>:</a:t>
            </a:r>
          </a:p>
          <a:p>
            <a:pPr>
              <a:buFont typeface="Arial" panose="020B0604020202020204" pitchFamily="34" charset="0"/>
              <a:buChar char="•"/>
            </a:pPr>
            <a:endParaRPr lang="en-IN" sz="2800" dirty="0">
              <a:solidFill>
                <a:srgbClr val="1FFFD0"/>
              </a:solidFill>
            </a:endParaRPr>
          </a:p>
          <a:p>
            <a:pPr marL="742950" lvl="1" indent="-285750">
              <a:buFont typeface="Arial" panose="020B0604020202020204" pitchFamily="34" charset="0"/>
              <a:buChar char="•"/>
            </a:pPr>
            <a:r>
              <a:rPr lang="en-US" sz="2800" dirty="0">
                <a:solidFill>
                  <a:schemeClr val="bg1"/>
                </a:solidFill>
              </a:rPr>
              <a:t>Transforms raw text into a clean, machine-readable format.</a:t>
            </a:r>
            <a:endParaRPr lang="en-IN" sz="2800" dirty="0">
              <a:solidFill>
                <a:schemeClr val="bg1"/>
              </a:solidFill>
            </a:endParaRPr>
          </a:p>
          <a:p>
            <a:pPr marL="742950" lvl="1" indent="-285750">
              <a:buFont typeface="Arial" panose="020B0604020202020204" pitchFamily="34" charset="0"/>
              <a:buChar char="•"/>
            </a:pPr>
            <a:r>
              <a:rPr lang="en-IN" sz="2800" dirty="0">
                <a:solidFill>
                  <a:schemeClr val="bg1"/>
                </a:solidFill>
              </a:rPr>
              <a:t>Enhances NLP model performance and accuracy by removing noise and irrelevant information.</a:t>
            </a:r>
          </a:p>
          <a:p>
            <a:pPr lvl="1"/>
            <a:endParaRPr lang="en-IN" sz="2800" dirty="0">
              <a:solidFill>
                <a:schemeClr val="bg1"/>
              </a:solidFill>
            </a:endParaRPr>
          </a:p>
          <a:p>
            <a:pPr>
              <a:buFont typeface="Arial" panose="020B0604020202020204" pitchFamily="34" charset="0"/>
              <a:buChar char="•"/>
            </a:pPr>
            <a:r>
              <a:rPr lang="en-IN" sz="2800" b="1" dirty="0">
                <a:solidFill>
                  <a:srgbClr val="1FFFD0"/>
                </a:solidFill>
              </a:rPr>
              <a:t>Common NLP Tasks</a:t>
            </a:r>
            <a:r>
              <a:rPr lang="en-IN" sz="2800" dirty="0">
                <a:solidFill>
                  <a:srgbClr val="1FFFD0"/>
                </a:solidFill>
              </a:rPr>
              <a:t>:</a:t>
            </a:r>
          </a:p>
          <a:p>
            <a:pPr>
              <a:buFont typeface="Arial" panose="020B0604020202020204" pitchFamily="34" charset="0"/>
              <a:buChar char="•"/>
            </a:pPr>
            <a:endParaRPr lang="en-IN" sz="2800" dirty="0">
              <a:solidFill>
                <a:srgbClr val="1FFFD0"/>
              </a:solidFill>
            </a:endParaRPr>
          </a:p>
          <a:p>
            <a:pPr marL="742950" lvl="1" indent="-285750">
              <a:buFont typeface="Arial" panose="020B0604020202020204" pitchFamily="34" charset="0"/>
              <a:buChar char="•"/>
            </a:pPr>
            <a:r>
              <a:rPr lang="en-IN" sz="2800" b="1" dirty="0">
                <a:solidFill>
                  <a:schemeClr val="bg1"/>
                </a:solidFill>
              </a:rPr>
              <a:t>Sentiment Analysis</a:t>
            </a:r>
            <a:r>
              <a:rPr lang="en-IN" sz="2800" dirty="0">
                <a:solidFill>
                  <a:schemeClr val="bg1"/>
                </a:solidFill>
              </a:rPr>
              <a:t>: Detecting sentiment (positive/negative).</a:t>
            </a:r>
          </a:p>
          <a:p>
            <a:pPr marL="742950" lvl="1" indent="-285750">
              <a:buFont typeface="Arial" panose="020B0604020202020204" pitchFamily="34" charset="0"/>
              <a:buChar char="•"/>
            </a:pPr>
            <a:r>
              <a:rPr lang="en-IN" sz="2800" b="1" dirty="0">
                <a:solidFill>
                  <a:schemeClr val="bg1"/>
                </a:solidFill>
              </a:rPr>
              <a:t>Text Classification</a:t>
            </a:r>
            <a:r>
              <a:rPr lang="en-IN" sz="2800" dirty="0">
                <a:solidFill>
                  <a:schemeClr val="bg1"/>
                </a:solidFill>
              </a:rPr>
              <a:t>: Categorizing text.</a:t>
            </a:r>
          </a:p>
          <a:p>
            <a:pPr marL="742950" lvl="1" indent="-285750">
              <a:buFont typeface="Arial" panose="020B0604020202020204" pitchFamily="34" charset="0"/>
              <a:buChar char="•"/>
            </a:pPr>
            <a:r>
              <a:rPr lang="en-US" sz="2800" dirty="0">
                <a:solidFill>
                  <a:schemeClr val="bg1"/>
                </a:solidFill>
              </a:rPr>
              <a:t>NER (Named Entity Recognition): Identifying entities (names, dates).</a:t>
            </a:r>
            <a:endParaRPr lang="en-IN" sz="2800" dirty="0">
              <a:solidFill>
                <a:schemeClr val="bg1"/>
              </a:solidFill>
            </a:endParaRPr>
          </a:p>
          <a:p>
            <a:pPr marL="742950" lvl="1" indent="-285750">
              <a:buFont typeface="Arial" panose="020B0604020202020204" pitchFamily="34" charset="0"/>
              <a:buChar char="•"/>
            </a:pPr>
            <a:r>
              <a:rPr lang="en-US" sz="2800" dirty="0">
                <a:solidFill>
                  <a:schemeClr val="bg1"/>
                </a:solidFill>
              </a:rPr>
              <a:t>POS (Part-of-Speech) Tagging: Assigning parts of speech.</a:t>
            </a:r>
            <a:endParaRPr lang="en-IN" sz="2800" dirty="0">
              <a:solidFill>
                <a:schemeClr val="bg1"/>
              </a:solidFill>
            </a:endParaRPr>
          </a:p>
        </p:txBody>
      </p:sp>
      <p:sp>
        <p:nvSpPr>
          <p:cNvPr id="9" name="Freeform 9"/>
          <p:cNvSpPr/>
          <p:nvPr/>
        </p:nvSpPr>
        <p:spPr>
          <a:xfrm>
            <a:off x="14113404" y="0"/>
            <a:ext cx="4174596" cy="1101098"/>
          </a:xfrm>
          <a:custGeom>
            <a:avLst/>
            <a:gdLst/>
            <a:ahLst/>
            <a:cxnLst/>
            <a:rect l="l" t="t" r="r" b="b"/>
            <a:pathLst>
              <a:path w="4174596" h="1101098">
                <a:moveTo>
                  <a:pt x="0" y="0"/>
                </a:moveTo>
                <a:lnTo>
                  <a:pt x="4174596" y="0"/>
                </a:lnTo>
                <a:lnTo>
                  <a:pt x="4174596" y="1101098"/>
                </a:lnTo>
                <a:lnTo>
                  <a:pt x="0" y="1101098"/>
                </a:lnTo>
                <a:lnTo>
                  <a:pt x="0" y="0"/>
                </a:lnTo>
                <a:close/>
              </a:path>
            </a:pathLst>
          </a:custGeom>
          <a:blipFill>
            <a:blip r:embed="rId3"/>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0" y="5907029"/>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sp>
      <p:sp>
        <p:nvSpPr>
          <p:cNvPr id="4" name="TextBox 4"/>
          <p:cNvSpPr txBox="1"/>
          <p:nvPr/>
        </p:nvSpPr>
        <p:spPr>
          <a:xfrm>
            <a:off x="433928" y="1190625"/>
            <a:ext cx="11973570" cy="1130299"/>
          </a:xfrm>
          <a:prstGeom prst="rect">
            <a:avLst/>
          </a:prstGeom>
        </p:spPr>
        <p:txBody>
          <a:bodyPr lIns="0" tIns="0" rIns="0" bIns="0" rtlCol="0" anchor="t">
            <a:spAutoFit/>
          </a:bodyPr>
          <a:lstStyle/>
          <a:p>
            <a:pPr algn="l">
              <a:lnSpc>
                <a:spcPts val="8499"/>
              </a:lnSpc>
            </a:pPr>
            <a:r>
              <a:rPr lang="en-US" sz="8499" dirty="0">
                <a:solidFill>
                  <a:srgbClr val="1FFFD0"/>
                </a:solidFill>
                <a:latin typeface="Architype Van Der Leck"/>
                <a:ea typeface="Architype Van Der Leck"/>
                <a:cs typeface="Architype Van Der Leck"/>
                <a:sym typeface="Architype Van Der Leck"/>
              </a:rPr>
              <a:t>INTRODUCTION</a:t>
            </a:r>
          </a:p>
        </p:txBody>
      </p:sp>
      <p:sp>
        <p:nvSpPr>
          <p:cNvPr id="5" name="TextBox 5"/>
          <p:cNvSpPr txBox="1"/>
          <p:nvPr/>
        </p:nvSpPr>
        <p:spPr>
          <a:xfrm>
            <a:off x="1028700" y="2527399"/>
            <a:ext cx="14820900" cy="5416868"/>
          </a:xfrm>
          <a:prstGeom prst="rect">
            <a:avLst/>
          </a:prstGeom>
        </p:spPr>
        <p:txBody>
          <a:bodyPr wrap="square" lIns="0" tIns="0" rIns="0" bIns="0" rtlCol="0" anchor="t">
            <a:spAutoFit/>
          </a:bodyPr>
          <a:lstStyle/>
          <a:p>
            <a:r>
              <a:rPr lang="en-IN" sz="3200" b="1" dirty="0">
                <a:solidFill>
                  <a:srgbClr val="1FFFD0"/>
                </a:solidFill>
              </a:rPr>
              <a:t>Objectives:</a:t>
            </a:r>
          </a:p>
          <a:p>
            <a:endParaRPr lang="en-IN" sz="3200" dirty="0">
              <a:solidFill>
                <a:schemeClr val="bg1"/>
              </a:solidFill>
            </a:endParaRPr>
          </a:p>
          <a:p>
            <a:pPr>
              <a:buFont typeface="Arial" panose="020B0604020202020204" pitchFamily="34" charset="0"/>
              <a:buChar char="•"/>
            </a:pPr>
            <a:r>
              <a:rPr lang="en-IN" sz="3200" b="1" dirty="0">
                <a:solidFill>
                  <a:srgbClr val="1FFFD0"/>
                </a:solidFill>
              </a:rPr>
              <a:t>Develop a Comprehensive Pipeline</a:t>
            </a:r>
            <a:r>
              <a:rPr lang="en-IN" sz="3200" dirty="0">
                <a:solidFill>
                  <a:srgbClr val="1FFFD0"/>
                </a:solidFill>
              </a:rPr>
              <a:t>:</a:t>
            </a:r>
          </a:p>
          <a:p>
            <a:pPr>
              <a:buFont typeface="Arial" panose="020B0604020202020204" pitchFamily="34" charset="0"/>
              <a:buChar char="•"/>
            </a:pPr>
            <a:endParaRPr lang="en-IN" sz="3200" dirty="0">
              <a:solidFill>
                <a:srgbClr val="1FFFD0"/>
              </a:solidFill>
            </a:endParaRPr>
          </a:p>
          <a:p>
            <a:pPr marL="742950" lvl="1" indent="-285750">
              <a:buFont typeface="Arial" panose="020B0604020202020204" pitchFamily="34" charset="0"/>
              <a:buChar char="•"/>
            </a:pPr>
            <a:r>
              <a:rPr lang="en-IN" sz="3200" dirty="0">
                <a:solidFill>
                  <a:schemeClr val="bg1"/>
                </a:solidFill>
              </a:rPr>
              <a:t>Systematic approach for cleaning and preparing text.</a:t>
            </a:r>
          </a:p>
          <a:p>
            <a:pPr marL="742950" lvl="1" indent="-285750">
              <a:buFont typeface="Arial" panose="020B0604020202020204" pitchFamily="34" charset="0"/>
              <a:buChar char="•"/>
            </a:pPr>
            <a:r>
              <a:rPr lang="en-IN" sz="3200" dirty="0">
                <a:solidFill>
                  <a:schemeClr val="bg1"/>
                </a:solidFill>
              </a:rPr>
              <a:t>Advanced techniques for handling complex data.</a:t>
            </a:r>
          </a:p>
          <a:p>
            <a:pPr lvl="1"/>
            <a:endParaRPr lang="en-IN" sz="3200" dirty="0">
              <a:solidFill>
                <a:schemeClr val="bg1"/>
              </a:solidFill>
            </a:endParaRPr>
          </a:p>
          <a:p>
            <a:pPr>
              <a:buFont typeface="Arial" panose="020B0604020202020204" pitchFamily="34" charset="0"/>
              <a:buChar char="•"/>
            </a:pPr>
            <a:r>
              <a:rPr lang="en-IN" sz="3200" b="1" dirty="0">
                <a:solidFill>
                  <a:srgbClr val="1FFFD0"/>
                </a:solidFill>
              </a:rPr>
              <a:t>Enhance NLP Model Quality</a:t>
            </a:r>
            <a:r>
              <a:rPr lang="en-IN" sz="3200" dirty="0">
                <a:solidFill>
                  <a:srgbClr val="1FFFD0"/>
                </a:solidFill>
              </a:rPr>
              <a:t>:</a:t>
            </a:r>
          </a:p>
          <a:p>
            <a:pPr>
              <a:buFont typeface="Arial" panose="020B0604020202020204" pitchFamily="34" charset="0"/>
              <a:buChar char="•"/>
            </a:pPr>
            <a:endParaRPr lang="en-IN" sz="3200" dirty="0">
              <a:solidFill>
                <a:srgbClr val="1FFFD0"/>
              </a:solidFill>
            </a:endParaRPr>
          </a:p>
          <a:p>
            <a:pPr marL="742950" lvl="1" indent="-285750">
              <a:buFont typeface="Arial" panose="020B0604020202020204" pitchFamily="34" charset="0"/>
              <a:buChar char="•"/>
            </a:pPr>
            <a:r>
              <a:rPr lang="en-IN" sz="3200" dirty="0">
                <a:solidFill>
                  <a:schemeClr val="bg1"/>
                </a:solidFill>
              </a:rPr>
              <a:t>Provide high-quality, pre-processed data.</a:t>
            </a:r>
          </a:p>
          <a:p>
            <a:pPr marL="742950" lvl="1" indent="-285750">
              <a:buFont typeface="Arial" panose="020B0604020202020204" pitchFamily="34" charset="0"/>
              <a:buChar char="•"/>
            </a:pPr>
            <a:r>
              <a:rPr lang="en-IN" sz="3200" dirty="0">
                <a:solidFill>
                  <a:schemeClr val="bg1"/>
                </a:solidFill>
              </a:rPr>
              <a:t>Improve model performance and accuracy.</a:t>
            </a:r>
          </a:p>
        </p:txBody>
      </p:sp>
      <p:sp>
        <p:nvSpPr>
          <p:cNvPr id="9" name="Freeform 9"/>
          <p:cNvSpPr/>
          <p:nvPr/>
        </p:nvSpPr>
        <p:spPr>
          <a:xfrm>
            <a:off x="14113404" y="0"/>
            <a:ext cx="4174596" cy="1101098"/>
          </a:xfrm>
          <a:custGeom>
            <a:avLst/>
            <a:gdLst/>
            <a:ahLst/>
            <a:cxnLst/>
            <a:rect l="l" t="t" r="r" b="b"/>
            <a:pathLst>
              <a:path w="4174596" h="1101098">
                <a:moveTo>
                  <a:pt x="0" y="0"/>
                </a:moveTo>
                <a:lnTo>
                  <a:pt x="4174596" y="0"/>
                </a:lnTo>
                <a:lnTo>
                  <a:pt x="4174596" y="1101098"/>
                </a:lnTo>
                <a:lnTo>
                  <a:pt x="0" y="1101098"/>
                </a:lnTo>
                <a:lnTo>
                  <a:pt x="0" y="0"/>
                </a:lnTo>
                <a:close/>
              </a:path>
            </a:pathLst>
          </a:custGeom>
          <a:blipFill>
            <a:blip r:embed="rId3"/>
            <a:stretch>
              <a:fillRect/>
            </a:stretch>
          </a:blipFill>
        </p:spPr>
      </p:sp>
    </p:spTree>
    <p:extLst>
      <p:ext uri="{BB962C8B-B14F-4D97-AF65-F5344CB8AC3E}">
        <p14:creationId xmlns:p14="http://schemas.microsoft.com/office/powerpoint/2010/main" val="11305814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5859" y="5143500"/>
            <a:ext cx="18288000" cy="5181600"/>
          </a:xfrm>
          <a:custGeom>
            <a:avLst/>
            <a:gdLst/>
            <a:ahLst/>
            <a:cxnLst/>
            <a:rect l="l" t="t" r="r" b="b"/>
            <a:pathLst>
              <a:path w="18288000" h="5181600">
                <a:moveTo>
                  <a:pt x="0" y="0"/>
                </a:moveTo>
                <a:lnTo>
                  <a:pt x="18288000" y="0"/>
                </a:lnTo>
                <a:lnTo>
                  <a:pt x="18288000" y="5181600"/>
                </a:lnTo>
                <a:lnTo>
                  <a:pt x="0" y="5181600"/>
                </a:lnTo>
                <a:lnTo>
                  <a:pt x="0" y="0"/>
                </a:lnTo>
                <a:close/>
              </a:path>
            </a:pathLst>
          </a:custGeom>
          <a:blipFill>
            <a:blip r:embed="rId2"/>
            <a:stretch>
              <a:fillRect/>
            </a:stretch>
          </a:blipFill>
        </p:spPr>
        <p:txBody>
          <a:bodyPr/>
          <a:lstStyle/>
          <a:p>
            <a:endParaRPr lang="en-IN" dirty="0"/>
          </a:p>
        </p:txBody>
      </p:sp>
      <p:sp>
        <p:nvSpPr>
          <p:cNvPr id="4" name="TextBox 4"/>
          <p:cNvSpPr txBox="1"/>
          <p:nvPr/>
        </p:nvSpPr>
        <p:spPr>
          <a:xfrm>
            <a:off x="997873" y="304982"/>
            <a:ext cx="12275221" cy="996491"/>
          </a:xfrm>
          <a:prstGeom prst="rect">
            <a:avLst/>
          </a:prstGeom>
        </p:spPr>
        <p:txBody>
          <a:bodyPr wrap="square" lIns="0" tIns="0" rIns="0" bIns="0" rtlCol="0" anchor="t">
            <a:spAutoFit/>
          </a:bodyPr>
          <a:lstStyle/>
          <a:p>
            <a:pPr algn="l">
              <a:lnSpc>
                <a:spcPts val="8499"/>
              </a:lnSpc>
            </a:pPr>
            <a:r>
              <a:rPr lang="en-US" sz="5400" dirty="0">
                <a:solidFill>
                  <a:srgbClr val="1FFFD0"/>
                </a:solidFill>
                <a:latin typeface="Architype Van Der Leck"/>
                <a:ea typeface="Architype Van Der Leck"/>
                <a:cs typeface="Architype Van Der Leck"/>
                <a:sym typeface="Architype Van Der Leck"/>
              </a:rPr>
              <a:t>Dataset  Description </a:t>
            </a:r>
          </a:p>
        </p:txBody>
      </p:sp>
      <p:sp>
        <p:nvSpPr>
          <p:cNvPr id="6" name="TextBox 6"/>
          <p:cNvSpPr txBox="1"/>
          <p:nvPr/>
        </p:nvSpPr>
        <p:spPr>
          <a:xfrm>
            <a:off x="607359" y="1790700"/>
            <a:ext cx="9982200" cy="1292662"/>
          </a:xfrm>
          <a:prstGeom prst="rect">
            <a:avLst/>
          </a:prstGeom>
        </p:spPr>
        <p:txBody>
          <a:bodyPr wrap="square" lIns="0" tIns="0" rIns="0" bIns="0" rtlCol="0" anchor="t">
            <a:spAutoFit/>
          </a:bodyPr>
          <a:lstStyle/>
          <a:p>
            <a:r>
              <a:rPr lang="en-US" sz="2800" b="1" dirty="0">
                <a:solidFill>
                  <a:srgbClr val="1FFFD0"/>
                </a:solidFill>
              </a:rPr>
              <a:t>Dataset Overview:</a:t>
            </a:r>
            <a:endParaRPr lang="en-US" sz="2800" dirty="0">
              <a:solidFill>
                <a:srgbClr val="1FFFD0"/>
              </a:solidFill>
            </a:endParaRPr>
          </a:p>
          <a:p>
            <a:pPr>
              <a:buFont typeface="Arial" panose="020B0604020202020204" pitchFamily="34" charset="0"/>
              <a:buChar char="•"/>
            </a:pPr>
            <a:r>
              <a:rPr lang="en-US" sz="2800" b="1" dirty="0">
                <a:solidFill>
                  <a:schemeClr val="bg1"/>
                </a:solidFill>
              </a:rPr>
              <a:t>Source</a:t>
            </a:r>
            <a:r>
              <a:rPr lang="en-US" sz="2800" dirty="0">
                <a:solidFill>
                  <a:schemeClr val="bg1"/>
                </a:solidFill>
              </a:rPr>
              <a:t>: Kaggle</a:t>
            </a:r>
          </a:p>
          <a:p>
            <a:pPr>
              <a:buFont typeface="Arial" panose="020B0604020202020204" pitchFamily="34" charset="0"/>
              <a:buChar char="•"/>
            </a:pPr>
            <a:r>
              <a:rPr lang="en-US" sz="2800" b="1" dirty="0">
                <a:solidFill>
                  <a:schemeClr val="bg1"/>
                </a:solidFill>
              </a:rPr>
              <a:t>Format</a:t>
            </a:r>
            <a:r>
              <a:rPr lang="en-US" sz="2800" dirty="0">
                <a:solidFill>
                  <a:schemeClr val="bg1"/>
                </a:solidFill>
              </a:rPr>
              <a:t>: CSV file containing text sentences and sentiment labels.</a:t>
            </a:r>
          </a:p>
        </p:txBody>
      </p:sp>
      <p:sp>
        <p:nvSpPr>
          <p:cNvPr id="28" name="Freeform 28"/>
          <p:cNvSpPr/>
          <p:nvPr/>
        </p:nvSpPr>
        <p:spPr>
          <a:xfrm>
            <a:off x="14111163" y="0"/>
            <a:ext cx="4174596" cy="1101098"/>
          </a:xfrm>
          <a:custGeom>
            <a:avLst/>
            <a:gdLst/>
            <a:ahLst/>
            <a:cxnLst/>
            <a:rect l="l" t="t" r="r" b="b"/>
            <a:pathLst>
              <a:path w="4174596" h="1101098">
                <a:moveTo>
                  <a:pt x="0" y="0"/>
                </a:moveTo>
                <a:lnTo>
                  <a:pt x="4174596" y="0"/>
                </a:lnTo>
                <a:lnTo>
                  <a:pt x="4174596" y="1101098"/>
                </a:lnTo>
                <a:lnTo>
                  <a:pt x="0" y="1101098"/>
                </a:lnTo>
                <a:lnTo>
                  <a:pt x="0" y="0"/>
                </a:lnTo>
                <a:close/>
              </a:path>
            </a:pathLst>
          </a:custGeom>
          <a:blipFill>
            <a:blip r:embed="rId3"/>
            <a:stretch>
              <a:fillRect/>
            </a:stretch>
          </a:blipFill>
        </p:spPr>
      </p:sp>
      <p:sp>
        <p:nvSpPr>
          <p:cNvPr id="33" name="Rectangle 3">
            <a:extLst>
              <a:ext uri="{FF2B5EF4-FFF2-40B4-BE49-F238E27FC236}">
                <a16:creationId xmlns:a16="http://schemas.microsoft.com/office/drawing/2014/main" id="{ACF54AB0-4C33-7DC2-9E08-91C6DF11643B}"/>
              </a:ext>
            </a:extLst>
          </p:cNvPr>
          <p:cNvSpPr>
            <a:spLocks noChangeArrowheads="1"/>
          </p:cNvSpPr>
          <p:nvPr/>
        </p:nvSpPr>
        <p:spPr bwMode="auto">
          <a:xfrm>
            <a:off x="251963" y="3572589"/>
            <a:ext cx="11154657" cy="255454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3200" b="1" i="0" u="none" strike="noStrike" cap="none" normalizeH="0" baseline="0" dirty="0">
                <a:ln>
                  <a:noFill/>
                </a:ln>
                <a:solidFill>
                  <a:srgbClr val="1FFFD0"/>
                </a:solidFill>
                <a:effectLst/>
                <a:latin typeface="Arial" panose="020B0604020202020204" pitchFamily="34" charset="0"/>
              </a:rPr>
              <a:t>Structure:</a:t>
            </a:r>
            <a:endParaRPr kumimoji="0" lang="en-US" altLang="en-US" sz="3200" b="0" i="0" u="none" strike="noStrike" cap="none" normalizeH="0" baseline="0" dirty="0">
              <a:ln>
                <a:noFill/>
              </a:ln>
              <a:solidFill>
                <a:srgbClr val="1FFFD0"/>
              </a:solidFill>
              <a:effectLst/>
              <a:latin typeface="Arial" panose="020B0604020202020204" pitchFamily="34" charset="0"/>
            </a:endParaRPr>
          </a:p>
          <a:p>
            <a:pPr lvl="1" eaLnBrk="0" fontAlgn="base" hangingPunct="0">
              <a:spcBef>
                <a:spcPct val="0"/>
              </a:spcBef>
              <a:spcAft>
                <a:spcPct val="0"/>
              </a:spcAft>
              <a:buFontTx/>
              <a:buChar char="•"/>
            </a:pPr>
            <a:r>
              <a:rPr kumimoji="0" lang="en-US" altLang="en-US" sz="3200" b="1" i="0" u="none" strike="noStrike" cap="none" normalizeH="0" baseline="0" dirty="0">
                <a:ln>
                  <a:noFill/>
                </a:ln>
                <a:solidFill>
                  <a:srgbClr val="1FFFD0"/>
                </a:solidFill>
                <a:effectLst/>
                <a:latin typeface="Arial" panose="020B0604020202020204" pitchFamily="34" charset="0"/>
              </a:rPr>
              <a:t>Columns</a:t>
            </a:r>
            <a:r>
              <a:rPr kumimoji="0" lang="en-US" altLang="en-US" sz="3200" b="0" i="0" u="none" strike="noStrike" cap="none" normalizeH="0" baseline="0" dirty="0">
                <a:ln>
                  <a:noFill/>
                </a:ln>
                <a:solidFill>
                  <a:srgbClr val="1FFFD0"/>
                </a:solidFill>
                <a:effectLst/>
                <a:latin typeface="Arial" panose="020B0604020202020204" pitchFamily="34" charset="0"/>
              </a:rPr>
              <a:t>:</a:t>
            </a:r>
          </a:p>
          <a:p>
            <a:pPr lvl="2" eaLnBrk="0" fontAlgn="base" hangingPunct="0">
              <a:spcBef>
                <a:spcPct val="0"/>
              </a:spcBef>
              <a:spcAft>
                <a:spcPct val="0"/>
              </a:spcAft>
              <a:buFontTx/>
              <a:buChar char="•"/>
            </a:pPr>
            <a:r>
              <a:rPr kumimoji="0" lang="en-US" altLang="en-US" sz="3200" b="1" i="0" u="none" strike="noStrike" cap="none" normalizeH="0" baseline="0" dirty="0">
                <a:ln>
                  <a:noFill/>
                </a:ln>
                <a:solidFill>
                  <a:schemeClr val="bg1"/>
                </a:solidFill>
                <a:effectLst/>
                <a:latin typeface="Arial Unicode MS"/>
              </a:rPr>
              <a:t>sentence</a:t>
            </a:r>
            <a:r>
              <a:rPr kumimoji="0" lang="en-US" altLang="en-US" sz="3200" b="0" i="0" u="none" strike="noStrike" cap="none" normalizeH="0" baseline="0" dirty="0">
                <a:ln>
                  <a:noFill/>
                </a:ln>
                <a:solidFill>
                  <a:schemeClr val="bg1"/>
                </a:solidFill>
                <a:effectLst/>
              </a:rPr>
              <a:t>: The raw text data.</a:t>
            </a:r>
            <a:endParaRPr kumimoji="0" lang="en-US" altLang="en-US" sz="3200" b="0" i="0" u="none" strike="noStrike" cap="none" normalizeH="0" baseline="0" dirty="0">
              <a:ln>
                <a:noFill/>
              </a:ln>
              <a:solidFill>
                <a:schemeClr val="bg1"/>
              </a:solidFill>
              <a:effectLst/>
              <a:latin typeface="Arial" panose="020B0604020202020204" pitchFamily="34" charset="0"/>
            </a:endParaRPr>
          </a:p>
          <a:p>
            <a:pPr lvl="2" eaLnBrk="0" fontAlgn="base" hangingPunct="0">
              <a:spcBef>
                <a:spcPct val="0"/>
              </a:spcBef>
              <a:spcAft>
                <a:spcPct val="0"/>
              </a:spcAft>
              <a:buFontTx/>
              <a:buChar char="•"/>
            </a:pPr>
            <a:r>
              <a:rPr kumimoji="0" lang="en-US" altLang="en-US" sz="3200" b="1" i="0" u="none" strike="noStrike" cap="none" normalizeH="0" baseline="0" dirty="0">
                <a:ln>
                  <a:noFill/>
                </a:ln>
                <a:solidFill>
                  <a:schemeClr val="bg1"/>
                </a:solidFill>
                <a:effectLst/>
                <a:latin typeface="Arial Unicode MS"/>
              </a:rPr>
              <a:t>sentiment</a:t>
            </a:r>
            <a:r>
              <a:rPr kumimoji="0" lang="en-US" altLang="en-US" sz="3200" b="0" i="0" u="none" strike="noStrike" cap="none" normalizeH="0" baseline="0" dirty="0">
                <a:ln>
                  <a:noFill/>
                </a:ln>
                <a:solidFill>
                  <a:schemeClr val="bg1"/>
                </a:solidFill>
                <a:effectLst/>
              </a:rPr>
              <a:t>: Sentiment label (</a:t>
            </a:r>
            <a:r>
              <a:rPr kumimoji="0" lang="en-US" altLang="en-US" sz="3200" b="0" i="0" u="none" strike="noStrike" cap="none" normalizeH="0" baseline="0" dirty="0">
                <a:ln>
                  <a:noFill/>
                </a:ln>
                <a:solidFill>
                  <a:schemeClr val="bg1"/>
                </a:solidFill>
                <a:effectLst/>
                <a:latin typeface="Arial Unicode MS"/>
              </a:rPr>
              <a:t>1</a:t>
            </a:r>
            <a:r>
              <a:rPr kumimoji="0" lang="en-US" altLang="en-US" sz="3200" b="0" i="0" u="none" strike="noStrike" cap="none" normalizeH="0" baseline="0" dirty="0">
                <a:ln>
                  <a:noFill/>
                </a:ln>
                <a:solidFill>
                  <a:schemeClr val="bg1"/>
                </a:solidFill>
                <a:effectLst/>
              </a:rPr>
              <a:t> for positive, </a:t>
            </a:r>
            <a:r>
              <a:rPr kumimoji="0" lang="en-US" altLang="en-US" sz="3200" b="0" i="0" u="none" strike="noStrike" cap="none" normalizeH="0" baseline="0" dirty="0">
                <a:ln>
                  <a:noFill/>
                </a:ln>
                <a:solidFill>
                  <a:schemeClr val="bg1"/>
                </a:solidFill>
                <a:effectLst/>
                <a:latin typeface="Arial Unicode MS"/>
              </a:rPr>
              <a:t>0</a:t>
            </a:r>
            <a:r>
              <a:rPr kumimoji="0" lang="en-US" altLang="en-US" sz="3200" b="0" i="0" u="none" strike="noStrike" cap="none" normalizeH="0" baseline="0" dirty="0">
                <a:ln>
                  <a:noFill/>
                </a:ln>
                <a:solidFill>
                  <a:schemeClr val="bg1"/>
                </a:solidFill>
                <a:effectLst/>
              </a:rPr>
              <a:t> for negative).</a:t>
            </a:r>
            <a:endParaRPr kumimoji="0" lang="en-US" altLang="en-US" sz="3200" b="0" i="0" u="none" strike="noStrike" cap="none" normalizeH="0" baseline="0" dirty="0">
              <a:ln>
                <a:noFill/>
              </a:ln>
              <a:solidFill>
                <a:schemeClr val="bg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3200" b="0" i="0" u="none" strike="noStrike" cap="none" normalizeH="0" baseline="0" dirty="0">
              <a:ln>
                <a:noFill/>
              </a:ln>
              <a:solidFill>
                <a:schemeClr val="bg1"/>
              </a:solidFill>
              <a:effectLst/>
              <a:latin typeface="Arial" panose="020B0604020202020204" pitchFamily="34" charset="0"/>
            </a:endParaRPr>
          </a:p>
        </p:txBody>
      </p:sp>
      <p:graphicFrame>
        <p:nvGraphicFramePr>
          <p:cNvPr id="34" name="Table 33">
            <a:extLst>
              <a:ext uri="{FF2B5EF4-FFF2-40B4-BE49-F238E27FC236}">
                <a16:creationId xmlns:a16="http://schemas.microsoft.com/office/drawing/2014/main" id="{A60A1A31-9E25-C88B-BBC1-719BEF7BF181}"/>
              </a:ext>
            </a:extLst>
          </p:cNvPr>
          <p:cNvGraphicFramePr>
            <a:graphicFrameLocks noGrp="1"/>
          </p:cNvGraphicFramePr>
          <p:nvPr>
            <p:extLst>
              <p:ext uri="{D42A27DB-BD31-4B8C-83A1-F6EECF244321}">
                <p14:modId xmlns:p14="http://schemas.microsoft.com/office/powerpoint/2010/main" val="2941650203"/>
              </p:ext>
            </p:extLst>
          </p:nvPr>
        </p:nvGraphicFramePr>
        <p:xfrm>
          <a:off x="1268083" y="6819900"/>
          <a:ext cx="11734800" cy="1828800"/>
        </p:xfrm>
        <a:graphic>
          <a:graphicData uri="http://schemas.openxmlformats.org/drawingml/2006/table">
            <a:tbl>
              <a:tblPr/>
              <a:tblGrid>
                <a:gridCol w="5867400">
                  <a:extLst>
                    <a:ext uri="{9D8B030D-6E8A-4147-A177-3AD203B41FA5}">
                      <a16:colId xmlns:a16="http://schemas.microsoft.com/office/drawing/2014/main" val="3799154794"/>
                    </a:ext>
                  </a:extLst>
                </a:gridCol>
                <a:gridCol w="5867400">
                  <a:extLst>
                    <a:ext uri="{9D8B030D-6E8A-4147-A177-3AD203B41FA5}">
                      <a16:colId xmlns:a16="http://schemas.microsoft.com/office/drawing/2014/main" val="975955784"/>
                    </a:ext>
                  </a:extLst>
                </a:gridCol>
              </a:tblGrid>
              <a:tr h="457155">
                <a:tc>
                  <a:txBody>
                    <a:bodyPr/>
                    <a:lstStyle/>
                    <a:p>
                      <a:r>
                        <a:rPr lang="en-IN" sz="2400" dirty="0">
                          <a:solidFill>
                            <a:srgbClr val="1FFFD0"/>
                          </a:solidFill>
                        </a:rPr>
                        <a:t>Sentence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IN" sz="2400" dirty="0">
                          <a:solidFill>
                            <a:srgbClr val="1FFFD0"/>
                          </a:solidFill>
                        </a:rPr>
                        <a:t>Sentiment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790073409"/>
                  </a:ext>
                </a:extLst>
              </a:tr>
              <a:tr h="457155">
                <a:tc>
                  <a:txBody>
                    <a:bodyPr/>
                    <a:lstStyle/>
                    <a:p>
                      <a:r>
                        <a:rPr lang="en-US" sz="2400" dirty="0">
                          <a:solidFill>
                            <a:schemeClr val="bg1"/>
                          </a:solidFill>
                        </a:rPr>
                        <a:t>I love my kindle; it's fantastic!</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2400">
                          <a:solidFill>
                            <a:schemeClr val="bg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773325047"/>
                  </a:ext>
                </a:extLst>
              </a:tr>
              <a:tr h="457155">
                <a:tc>
                  <a:txBody>
                    <a:bodyPr/>
                    <a:lstStyle/>
                    <a:p>
                      <a:r>
                        <a:rPr lang="en-US" sz="2400" dirty="0">
                          <a:solidFill>
                            <a:schemeClr val="bg1"/>
                          </a:solidFill>
                        </a:rPr>
                        <a:t>The new Kindle is huge and amazing.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2400" dirty="0">
                          <a:solidFill>
                            <a:schemeClr val="bg1"/>
                          </a:solidFill>
                        </a:rPr>
                        <a:t>1</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266122544"/>
                  </a:ext>
                </a:extLst>
              </a:tr>
              <a:tr h="457155">
                <a:tc>
                  <a:txBody>
                    <a:bodyPr/>
                    <a:lstStyle/>
                    <a:p>
                      <a:r>
                        <a:rPr lang="en-US" sz="2400">
                          <a:solidFill>
                            <a:schemeClr val="bg1"/>
                          </a:solidFill>
                        </a:rPr>
                        <a:t>This economy is terrible and frustrating.</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IN" sz="2400" dirty="0">
                          <a:solidFill>
                            <a:schemeClr val="bg1"/>
                          </a:solidFill>
                        </a:rPr>
                        <a:t>0</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805601598"/>
                  </a:ext>
                </a:extLst>
              </a:tr>
            </a:tbl>
          </a:graphicData>
        </a:graphic>
      </p:graphicFrame>
      <p:sp>
        <p:nvSpPr>
          <p:cNvPr id="35" name="Rectangle 4">
            <a:extLst>
              <a:ext uri="{FF2B5EF4-FFF2-40B4-BE49-F238E27FC236}">
                <a16:creationId xmlns:a16="http://schemas.microsoft.com/office/drawing/2014/main" id="{FEB011BD-A970-71F0-4326-6540B5F2B025}"/>
              </a:ext>
            </a:extLst>
          </p:cNvPr>
          <p:cNvSpPr>
            <a:spLocks noChangeArrowheads="1"/>
          </p:cNvSpPr>
          <p:nvPr/>
        </p:nvSpPr>
        <p:spPr bwMode="auto">
          <a:xfrm>
            <a:off x="251963" y="6090421"/>
            <a:ext cx="2662908"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1FFFD0"/>
                </a:solidFill>
                <a:effectLst/>
                <a:latin typeface="Arial" panose="020B0604020202020204" pitchFamily="34" charset="0"/>
              </a:rPr>
              <a:t>Example Data</a:t>
            </a:r>
            <a:r>
              <a:rPr kumimoji="0" lang="en-US" altLang="en-US" sz="2800" b="1" i="0" u="none" strike="noStrike" cap="none" normalizeH="0" baseline="0" dirty="0">
                <a:ln>
                  <a:noFill/>
                </a:ln>
                <a:solidFill>
                  <a:schemeClr val="tx1"/>
                </a:solidFill>
                <a:effectLst/>
                <a:latin typeface="Arial" panose="020B0604020202020204" pitchFamily="34" charset="0"/>
              </a:rPr>
              <a:t>:</a:t>
            </a:r>
            <a:endParaRPr kumimoji="0" lang="en-US" altLang="en-US" sz="2800" b="0" i="0" u="none" strike="noStrike" cap="none" normalizeH="0" baseline="0" dirty="0">
              <a:ln>
                <a:noFill/>
              </a:ln>
              <a:solidFill>
                <a:schemeClr val="tx1"/>
              </a:solidFill>
              <a:effectLst/>
              <a:latin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733800" y="3761671"/>
            <a:ext cx="11646467" cy="9943171"/>
          </a:xfrm>
          <a:custGeom>
            <a:avLst/>
            <a:gdLst/>
            <a:ahLst/>
            <a:cxnLst/>
            <a:rect l="l" t="t" r="r" b="b"/>
            <a:pathLst>
              <a:path w="11646467" h="9943171">
                <a:moveTo>
                  <a:pt x="0" y="0"/>
                </a:moveTo>
                <a:lnTo>
                  <a:pt x="11646467" y="0"/>
                </a:lnTo>
                <a:lnTo>
                  <a:pt x="11646467" y="9943171"/>
                </a:lnTo>
                <a:lnTo>
                  <a:pt x="0" y="9943171"/>
                </a:lnTo>
                <a:lnTo>
                  <a:pt x="0" y="0"/>
                </a:lnTo>
                <a:close/>
              </a:path>
            </a:pathLst>
          </a:custGeom>
          <a:blipFill>
            <a:blip r:embed="rId2">
              <a:alphaModFix amt="50000"/>
            </a:blip>
            <a:stretch>
              <a:fillRect/>
            </a:stretch>
          </a:blipFill>
        </p:spPr>
      </p:sp>
      <p:sp>
        <p:nvSpPr>
          <p:cNvPr id="7" name="TextBox 7"/>
          <p:cNvSpPr txBox="1"/>
          <p:nvPr/>
        </p:nvSpPr>
        <p:spPr>
          <a:xfrm>
            <a:off x="449332" y="110028"/>
            <a:ext cx="12772346" cy="2106474"/>
          </a:xfrm>
          <a:prstGeom prst="rect">
            <a:avLst/>
          </a:prstGeom>
        </p:spPr>
        <p:txBody>
          <a:bodyPr wrap="square" lIns="0" tIns="0" rIns="0" bIns="0" rtlCol="0" anchor="t">
            <a:spAutoFit/>
          </a:bodyPr>
          <a:lstStyle/>
          <a:p>
            <a:pPr algn="l">
              <a:lnSpc>
                <a:spcPts val="8500"/>
              </a:lnSpc>
            </a:pPr>
            <a:r>
              <a:rPr lang="en-US" sz="6000" dirty="0">
                <a:solidFill>
                  <a:srgbClr val="1FFFD0"/>
                </a:solidFill>
                <a:latin typeface="Architype Van Der Leck"/>
                <a:ea typeface="Architype Van Der Leck"/>
                <a:cs typeface="Architype Van Der Leck"/>
                <a:sym typeface="Architype Van Der Leck"/>
              </a:rPr>
              <a:t>Text Preprocessing Steps</a:t>
            </a:r>
          </a:p>
        </p:txBody>
      </p:sp>
      <p:sp>
        <p:nvSpPr>
          <p:cNvPr id="17" name="TextBox 17"/>
          <p:cNvSpPr txBox="1"/>
          <p:nvPr/>
        </p:nvSpPr>
        <p:spPr>
          <a:xfrm>
            <a:off x="449332" y="3004524"/>
            <a:ext cx="1400509" cy="471284"/>
          </a:xfrm>
          <a:prstGeom prst="rect">
            <a:avLst/>
          </a:prstGeom>
        </p:spPr>
        <p:txBody>
          <a:bodyPr lIns="0" tIns="0" rIns="0" bIns="0" rtlCol="0" anchor="t">
            <a:spAutoFit/>
          </a:bodyPr>
          <a:lstStyle/>
          <a:p>
            <a:pPr algn="ctr">
              <a:lnSpc>
                <a:spcPts val="3554"/>
              </a:lnSpc>
            </a:pPr>
            <a:r>
              <a:rPr lang="en-US" sz="3554" dirty="0">
                <a:solidFill>
                  <a:srgbClr val="090E32"/>
                </a:solidFill>
                <a:latin typeface="Tomorrow Bold"/>
                <a:ea typeface="Tomorrow Bold"/>
                <a:cs typeface="Tomorrow Bold"/>
                <a:sym typeface="Tomorrow Bold"/>
              </a:rPr>
              <a:t>01</a:t>
            </a:r>
          </a:p>
        </p:txBody>
      </p:sp>
      <p:sp>
        <p:nvSpPr>
          <p:cNvPr id="20" name="Freeform 20"/>
          <p:cNvSpPr/>
          <p:nvPr/>
        </p:nvSpPr>
        <p:spPr>
          <a:xfrm>
            <a:off x="14113404" y="0"/>
            <a:ext cx="4174596" cy="1101098"/>
          </a:xfrm>
          <a:custGeom>
            <a:avLst/>
            <a:gdLst/>
            <a:ahLst/>
            <a:cxnLst/>
            <a:rect l="l" t="t" r="r" b="b"/>
            <a:pathLst>
              <a:path w="4174596" h="1101098">
                <a:moveTo>
                  <a:pt x="0" y="0"/>
                </a:moveTo>
                <a:lnTo>
                  <a:pt x="4174596" y="0"/>
                </a:lnTo>
                <a:lnTo>
                  <a:pt x="4174596" y="1101098"/>
                </a:lnTo>
                <a:lnTo>
                  <a:pt x="0" y="1101098"/>
                </a:lnTo>
                <a:lnTo>
                  <a:pt x="0" y="0"/>
                </a:lnTo>
                <a:close/>
              </a:path>
            </a:pathLst>
          </a:custGeom>
          <a:blipFill>
            <a:blip r:embed="rId3"/>
            <a:stretch>
              <a:fillRect/>
            </a:stretch>
          </a:blipFill>
        </p:spPr>
      </p:sp>
      <p:sp>
        <p:nvSpPr>
          <p:cNvPr id="23" name="Rectangle 2">
            <a:extLst>
              <a:ext uri="{FF2B5EF4-FFF2-40B4-BE49-F238E27FC236}">
                <a16:creationId xmlns:a16="http://schemas.microsoft.com/office/drawing/2014/main" id="{52F99624-67CF-1143-B633-A08A25F6D18E}"/>
              </a:ext>
            </a:extLst>
          </p:cNvPr>
          <p:cNvSpPr>
            <a:spLocks noChangeArrowheads="1"/>
          </p:cNvSpPr>
          <p:nvPr/>
        </p:nvSpPr>
        <p:spPr bwMode="auto">
          <a:xfrm>
            <a:off x="609600" y="3017396"/>
            <a:ext cx="17458562" cy="45368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rgbClr val="1FFFD0"/>
                </a:solidFill>
                <a:effectLst/>
                <a:latin typeface="Arial" panose="020B0604020202020204" pitchFamily="34" charset="0"/>
              </a:rPr>
              <a:t>Convert to Lowercase</a:t>
            </a:r>
            <a:r>
              <a:rPr kumimoji="0" lang="en-US" altLang="en-US" sz="2800" b="0" i="0" u="none" strike="noStrike" cap="none" normalizeH="0" baseline="0" dirty="0">
                <a:ln>
                  <a:noFill/>
                </a:ln>
                <a:solidFill>
                  <a:srgbClr val="1FFFD0"/>
                </a:solidFill>
                <a:effectLst/>
                <a:latin typeface="Arial" panose="020B0604020202020204" pitchFamily="34" charset="0"/>
              </a:rPr>
              <a:t>: </a:t>
            </a:r>
            <a:r>
              <a:rPr kumimoji="0" lang="en-US" altLang="en-US" sz="2800" b="0" i="0" u="none" strike="noStrike" cap="none" normalizeH="0" baseline="0" dirty="0">
                <a:ln>
                  <a:noFill/>
                </a:ln>
                <a:solidFill>
                  <a:schemeClr val="bg1"/>
                </a:solidFill>
                <a:effectLst/>
                <a:latin typeface="Arial" panose="020B0604020202020204" pitchFamily="34" charset="0"/>
              </a:rPr>
              <a:t>Standardizes text by converting all characters to lowercase.</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rgbClr val="1FFFD0"/>
                </a:solidFill>
                <a:effectLst/>
                <a:latin typeface="Arial" panose="020B0604020202020204" pitchFamily="34" charset="0"/>
              </a:rPr>
              <a:t>Remove Punctuation</a:t>
            </a:r>
            <a:r>
              <a:rPr kumimoji="0" lang="en-US" altLang="en-US" sz="2800" b="0" i="0" u="none" strike="noStrike" cap="none" normalizeH="0" baseline="0" dirty="0">
                <a:ln>
                  <a:noFill/>
                </a:ln>
                <a:solidFill>
                  <a:srgbClr val="1FFFD0"/>
                </a:solidFill>
                <a:effectLst/>
                <a:latin typeface="Arial" panose="020B0604020202020204" pitchFamily="34" charset="0"/>
              </a:rPr>
              <a:t>: </a:t>
            </a:r>
            <a:r>
              <a:rPr kumimoji="0" lang="en-US" altLang="en-US" sz="2800" b="0" i="0" u="none" strike="noStrike" cap="none" normalizeH="0" baseline="0" dirty="0">
                <a:ln>
                  <a:noFill/>
                </a:ln>
                <a:solidFill>
                  <a:schemeClr val="bg1"/>
                </a:solidFill>
                <a:effectLst/>
                <a:latin typeface="Arial" panose="020B0604020202020204" pitchFamily="34" charset="0"/>
              </a:rPr>
              <a:t>Cleans text by removing punctuation marks.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rgbClr val="1FFFD0"/>
                </a:solidFill>
                <a:effectLst/>
                <a:latin typeface="Arial" panose="020B0604020202020204" pitchFamily="34" charset="0"/>
              </a:rPr>
              <a:t>Tokenization</a:t>
            </a:r>
            <a:r>
              <a:rPr kumimoji="0" lang="en-US" altLang="en-US" sz="2800" b="0" i="0" u="none" strike="noStrike" cap="none" normalizeH="0" baseline="0" dirty="0">
                <a:ln>
                  <a:noFill/>
                </a:ln>
                <a:solidFill>
                  <a:srgbClr val="1FFFD0"/>
                </a:solidFill>
                <a:effectLst/>
                <a:latin typeface="Arial" panose="020B0604020202020204" pitchFamily="34" charset="0"/>
              </a:rPr>
              <a:t>: </a:t>
            </a:r>
            <a:r>
              <a:rPr kumimoji="0" lang="en-US" altLang="en-US" sz="2800" b="0" i="0" u="none" strike="noStrike" cap="none" normalizeH="0" baseline="0" dirty="0">
                <a:ln>
                  <a:noFill/>
                </a:ln>
                <a:solidFill>
                  <a:schemeClr val="bg1"/>
                </a:solidFill>
                <a:effectLst/>
                <a:latin typeface="Arial" panose="020B0604020202020204" pitchFamily="34" charset="0"/>
              </a:rPr>
              <a:t>Splits text into individual words.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rgbClr val="1FFFD0"/>
                </a:solidFill>
                <a:effectLst/>
                <a:latin typeface="Arial" panose="020B0604020202020204" pitchFamily="34" charset="0"/>
              </a:rPr>
              <a:t>Remove Stop Words</a:t>
            </a:r>
            <a:r>
              <a:rPr kumimoji="0" lang="en-US" altLang="en-US" sz="2800" b="0" i="0" u="none" strike="noStrike" cap="none" normalizeH="0" baseline="0" dirty="0">
                <a:ln>
                  <a:noFill/>
                </a:ln>
                <a:solidFill>
                  <a:srgbClr val="1FFFD0"/>
                </a:solidFill>
                <a:effectLst/>
                <a:latin typeface="Arial" panose="020B0604020202020204" pitchFamily="34" charset="0"/>
              </a:rPr>
              <a:t>: </a:t>
            </a:r>
            <a:r>
              <a:rPr kumimoji="0" lang="en-US" altLang="en-US" sz="2800" b="0" i="0" u="none" strike="noStrike" cap="none" normalizeH="0" baseline="0" dirty="0">
                <a:ln>
                  <a:noFill/>
                </a:ln>
                <a:solidFill>
                  <a:schemeClr val="bg1"/>
                </a:solidFill>
                <a:effectLst/>
                <a:latin typeface="Arial" panose="020B0604020202020204" pitchFamily="34" charset="0"/>
              </a:rPr>
              <a:t>Removes common words that do not contribute much meaning (e.g., "the", "and").</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rgbClr val="1FFFD0"/>
                </a:solidFill>
                <a:effectLst/>
                <a:latin typeface="Arial" panose="020B0604020202020204" pitchFamily="34" charset="0"/>
              </a:rPr>
              <a:t>Stemming and Lemmatization</a:t>
            </a:r>
            <a:r>
              <a:rPr kumimoji="0" lang="en-US" altLang="en-US" sz="2800" b="0" i="0" u="none" strike="noStrike" cap="none" normalizeH="0" baseline="0" dirty="0">
                <a:ln>
                  <a:noFill/>
                </a:ln>
                <a:solidFill>
                  <a:srgbClr val="1FFFD0"/>
                </a:solidFill>
                <a:effectLst/>
                <a:latin typeface="Arial" panose="020B0604020202020204" pitchFamily="34" charset="0"/>
              </a:rPr>
              <a:t>: </a:t>
            </a:r>
            <a:r>
              <a:rPr kumimoji="0" lang="en-US" altLang="en-US" sz="2800" b="0" i="0" u="none" strike="noStrike" cap="none" normalizeH="0" baseline="0" dirty="0">
                <a:ln>
                  <a:noFill/>
                </a:ln>
                <a:solidFill>
                  <a:schemeClr val="bg1"/>
                </a:solidFill>
                <a:effectLst/>
                <a:latin typeface="Arial" panose="020B0604020202020204" pitchFamily="34" charset="0"/>
              </a:rPr>
              <a:t>Reduces words to their root forms.</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rgbClr val="1FFFD0"/>
                </a:solidFill>
                <a:effectLst/>
                <a:latin typeface="Arial" panose="020B0604020202020204" pitchFamily="34" charset="0"/>
              </a:rPr>
              <a:t>Remove Numbers</a:t>
            </a:r>
            <a:r>
              <a:rPr kumimoji="0" lang="en-US" altLang="en-US" sz="2800" b="0" i="0" u="none" strike="noStrike" cap="none" normalizeH="0" baseline="0" dirty="0">
                <a:ln>
                  <a:noFill/>
                </a:ln>
                <a:solidFill>
                  <a:srgbClr val="1FFFD0"/>
                </a:solidFill>
                <a:effectLst/>
                <a:latin typeface="Arial" panose="020B0604020202020204" pitchFamily="34" charset="0"/>
              </a:rPr>
              <a:t>: </a:t>
            </a:r>
            <a:r>
              <a:rPr kumimoji="0" lang="en-US" altLang="en-US" sz="2800" b="0" i="0" u="none" strike="noStrike" cap="none" normalizeH="0" baseline="0" dirty="0">
                <a:ln>
                  <a:noFill/>
                </a:ln>
                <a:solidFill>
                  <a:schemeClr val="bg1"/>
                </a:solidFill>
                <a:effectLst/>
                <a:latin typeface="Arial" panose="020B0604020202020204" pitchFamily="34" charset="0"/>
              </a:rPr>
              <a:t>Eliminates numerical values that may not be relevant.</a:t>
            </a:r>
          </a:p>
          <a:p>
            <a:pPr marL="514350" marR="0" lvl="0" indent="-514350" algn="l" defTabSz="914400" rtl="0" eaLnBrk="0" fontAlgn="base" latinLnBrk="0" hangingPunct="0">
              <a:lnSpc>
                <a:spcPct val="150000"/>
              </a:lnSpc>
              <a:spcBef>
                <a:spcPct val="0"/>
              </a:spcBef>
              <a:spcAft>
                <a:spcPct val="0"/>
              </a:spcAft>
              <a:buClrTx/>
              <a:buSzTx/>
              <a:buFont typeface="+mj-lt"/>
              <a:buAutoNum type="arabicPeriod"/>
              <a:tabLst/>
            </a:pPr>
            <a:r>
              <a:rPr kumimoji="0" lang="en-US" altLang="en-US" sz="2800" b="1" i="0" u="none" strike="noStrike" cap="none" normalizeH="0" baseline="0" dirty="0">
                <a:ln>
                  <a:noFill/>
                </a:ln>
                <a:solidFill>
                  <a:srgbClr val="1FFFD0"/>
                </a:solidFill>
                <a:effectLst/>
                <a:latin typeface="Arial" panose="020B0604020202020204" pitchFamily="34" charset="0"/>
              </a:rPr>
              <a:t>POS Tagging and NER</a:t>
            </a:r>
            <a:r>
              <a:rPr kumimoji="0" lang="en-US" altLang="en-US" sz="2800" b="0" i="0" u="none" strike="noStrike" cap="none" normalizeH="0" baseline="0" dirty="0">
                <a:ln>
                  <a:noFill/>
                </a:ln>
                <a:solidFill>
                  <a:srgbClr val="1FFFD0"/>
                </a:solidFill>
                <a:effectLst/>
                <a:latin typeface="Arial" panose="020B0604020202020204" pitchFamily="34" charset="0"/>
              </a:rPr>
              <a:t>: </a:t>
            </a:r>
            <a:r>
              <a:rPr kumimoji="0" lang="en-US" altLang="en-US" sz="2800" b="0" i="0" u="none" strike="noStrike" cap="none" normalizeH="0" baseline="0" dirty="0">
                <a:ln>
                  <a:noFill/>
                </a:ln>
                <a:solidFill>
                  <a:schemeClr val="bg1"/>
                </a:solidFill>
                <a:effectLst/>
                <a:latin typeface="Arial" panose="020B0604020202020204" pitchFamily="34" charset="0"/>
              </a:rPr>
              <a:t>Uses SpaCy for part-of-speech tagging and named entity recognition. </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3733800" y="3761671"/>
            <a:ext cx="11646467" cy="9943171"/>
          </a:xfrm>
          <a:custGeom>
            <a:avLst/>
            <a:gdLst/>
            <a:ahLst/>
            <a:cxnLst/>
            <a:rect l="l" t="t" r="r" b="b"/>
            <a:pathLst>
              <a:path w="11646467" h="9943171">
                <a:moveTo>
                  <a:pt x="0" y="0"/>
                </a:moveTo>
                <a:lnTo>
                  <a:pt x="11646467" y="0"/>
                </a:lnTo>
                <a:lnTo>
                  <a:pt x="11646467" y="9943171"/>
                </a:lnTo>
                <a:lnTo>
                  <a:pt x="0" y="9943171"/>
                </a:lnTo>
                <a:lnTo>
                  <a:pt x="0" y="0"/>
                </a:lnTo>
                <a:close/>
              </a:path>
            </a:pathLst>
          </a:custGeom>
          <a:blipFill>
            <a:blip r:embed="rId2">
              <a:alphaModFix amt="50000"/>
            </a:blip>
            <a:stretch>
              <a:fillRect/>
            </a:stretch>
          </a:blipFill>
        </p:spPr>
      </p:sp>
      <p:sp>
        <p:nvSpPr>
          <p:cNvPr id="7" name="TextBox 7"/>
          <p:cNvSpPr txBox="1"/>
          <p:nvPr/>
        </p:nvSpPr>
        <p:spPr>
          <a:xfrm>
            <a:off x="449332" y="110028"/>
            <a:ext cx="12772346" cy="2066656"/>
          </a:xfrm>
          <a:prstGeom prst="rect">
            <a:avLst/>
          </a:prstGeom>
        </p:spPr>
        <p:txBody>
          <a:bodyPr wrap="square" lIns="0" tIns="0" rIns="0" bIns="0" rtlCol="0" anchor="t">
            <a:spAutoFit/>
          </a:bodyPr>
          <a:lstStyle/>
          <a:p>
            <a:pPr algn="l">
              <a:lnSpc>
                <a:spcPts val="8500"/>
              </a:lnSpc>
            </a:pPr>
            <a:r>
              <a:rPr lang="en-US" sz="4800" dirty="0">
                <a:solidFill>
                  <a:srgbClr val="1FFFD0"/>
                </a:solidFill>
                <a:latin typeface="Architype Van Der Leck"/>
                <a:ea typeface="Architype Van Der Leck"/>
                <a:cs typeface="Architype Van Der Leck"/>
                <a:sym typeface="Architype Van Der Leck"/>
              </a:rPr>
              <a:t>Benefits of the Text Preprocessing Pipeline</a:t>
            </a:r>
          </a:p>
        </p:txBody>
      </p:sp>
      <p:sp>
        <p:nvSpPr>
          <p:cNvPr id="20" name="Freeform 20"/>
          <p:cNvSpPr/>
          <p:nvPr/>
        </p:nvSpPr>
        <p:spPr>
          <a:xfrm>
            <a:off x="14113404" y="0"/>
            <a:ext cx="4174596" cy="1101098"/>
          </a:xfrm>
          <a:custGeom>
            <a:avLst/>
            <a:gdLst/>
            <a:ahLst/>
            <a:cxnLst/>
            <a:rect l="l" t="t" r="r" b="b"/>
            <a:pathLst>
              <a:path w="4174596" h="1101098">
                <a:moveTo>
                  <a:pt x="0" y="0"/>
                </a:moveTo>
                <a:lnTo>
                  <a:pt x="4174596" y="0"/>
                </a:lnTo>
                <a:lnTo>
                  <a:pt x="4174596" y="1101098"/>
                </a:lnTo>
                <a:lnTo>
                  <a:pt x="0" y="1101098"/>
                </a:lnTo>
                <a:lnTo>
                  <a:pt x="0" y="0"/>
                </a:lnTo>
                <a:close/>
              </a:path>
            </a:pathLst>
          </a:custGeom>
          <a:blipFill>
            <a:blip r:embed="rId3"/>
            <a:stretch>
              <a:fillRect/>
            </a:stretch>
          </a:blipFill>
        </p:spPr>
      </p:sp>
      <p:sp>
        <p:nvSpPr>
          <p:cNvPr id="5" name="Rectangle 3">
            <a:extLst>
              <a:ext uri="{FF2B5EF4-FFF2-40B4-BE49-F238E27FC236}">
                <a16:creationId xmlns:a16="http://schemas.microsoft.com/office/drawing/2014/main" id="{572695FC-96F3-D637-0B19-8A27BD7E1D6B}"/>
              </a:ext>
            </a:extLst>
          </p:cNvPr>
          <p:cNvSpPr>
            <a:spLocks noChangeArrowheads="1"/>
          </p:cNvSpPr>
          <p:nvPr/>
        </p:nvSpPr>
        <p:spPr bwMode="auto">
          <a:xfrm>
            <a:off x="990600" y="2655671"/>
            <a:ext cx="22479000" cy="49756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buFontTx/>
              <a:buNone/>
              <a:tabLst/>
            </a:pPr>
            <a:endParaRPr kumimoji="0" lang="en-US" altLang="en-US" sz="3600" b="0" i="0" u="none" strike="noStrike" cap="none" normalizeH="0" baseline="0" dirty="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600" b="0" i="0" u="none" strike="noStrike" cap="none" normalizeH="0" baseline="0" dirty="0">
                <a:ln>
                  <a:noFill/>
                </a:ln>
                <a:solidFill>
                  <a:schemeClr val="bg1"/>
                </a:solidFill>
                <a:effectLst/>
                <a:latin typeface="Arial" panose="020B0604020202020204" pitchFamily="34" charset="0"/>
              </a:rPr>
              <a:t>Improved model performance and accuracy</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600" b="0" i="0" u="none" strike="noStrike" cap="none" normalizeH="0" baseline="0" dirty="0">
                <a:ln>
                  <a:noFill/>
                </a:ln>
                <a:solidFill>
                  <a:schemeClr val="bg1"/>
                </a:solidFill>
                <a:effectLst/>
                <a:latin typeface="Arial" panose="020B0604020202020204" pitchFamily="34" charset="0"/>
              </a:rPr>
              <a:t>Enhanced data quality</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600" b="0" i="0" u="none" strike="noStrike" cap="none" normalizeH="0" baseline="0" dirty="0">
                <a:ln>
                  <a:noFill/>
                </a:ln>
                <a:solidFill>
                  <a:schemeClr val="bg1"/>
                </a:solidFill>
                <a:effectLst/>
                <a:latin typeface="Arial" panose="020B0604020202020204" pitchFamily="34" charset="0"/>
              </a:rPr>
              <a:t>Time-saving automation</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600" b="0" i="0" u="none" strike="noStrike" cap="none" normalizeH="0" baseline="0" dirty="0">
                <a:ln>
                  <a:noFill/>
                </a:ln>
                <a:solidFill>
                  <a:schemeClr val="bg1"/>
                </a:solidFill>
                <a:effectLst/>
                <a:latin typeface="Arial" panose="020B0604020202020204" pitchFamily="34" charset="0"/>
              </a:rPr>
              <a:t>Scalability for large datasets</a:t>
            </a:r>
          </a:p>
          <a:p>
            <a:pPr marL="0" marR="0" lvl="0" indent="0" algn="l" defTabSz="914400" rtl="0" eaLnBrk="0" fontAlgn="base" latinLnBrk="0" hangingPunct="0">
              <a:lnSpc>
                <a:spcPct val="150000"/>
              </a:lnSpc>
              <a:spcBef>
                <a:spcPct val="0"/>
              </a:spcBef>
              <a:spcAft>
                <a:spcPct val="0"/>
              </a:spcAft>
              <a:buClrTx/>
              <a:buSzTx/>
              <a:buFontTx/>
              <a:buChar char="•"/>
              <a:tabLst/>
            </a:pPr>
            <a:r>
              <a:rPr kumimoji="0" lang="en-US" altLang="en-US" sz="3600" b="0" i="0" u="none" strike="noStrike" cap="none" normalizeH="0" baseline="0" dirty="0">
                <a:ln>
                  <a:noFill/>
                </a:ln>
                <a:solidFill>
                  <a:schemeClr val="bg1"/>
                </a:solidFill>
                <a:effectLst/>
                <a:latin typeface="Arial" panose="020B0604020202020204" pitchFamily="34" charset="0"/>
              </a:rPr>
              <a:t>Wide applicability across NLP tasks </a:t>
            </a:r>
          </a:p>
        </p:txBody>
      </p:sp>
    </p:spTree>
    <p:extLst>
      <p:ext uri="{BB962C8B-B14F-4D97-AF65-F5344CB8AC3E}">
        <p14:creationId xmlns:p14="http://schemas.microsoft.com/office/powerpoint/2010/main" val="6856218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9975275" y="-763707"/>
            <a:ext cx="11556886" cy="9866691"/>
          </a:xfrm>
          <a:custGeom>
            <a:avLst/>
            <a:gdLst/>
            <a:ahLst/>
            <a:cxnLst/>
            <a:rect l="l" t="t" r="r" b="b"/>
            <a:pathLst>
              <a:path w="11556886" h="9866691">
                <a:moveTo>
                  <a:pt x="0" y="0"/>
                </a:moveTo>
                <a:lnTo>
                  <a:pt x="11556885" y="0"/>
                </a:lnTo>
                <a:lnTo>
                  <a:pt x="11556885" y="9866691"/>
                </a:lnTo>
                <a:lnTo>
                  <a:pt x="0" y="9866691"/>
                </a:lnTo>
                <a:lnTo>
                  <a:pt x="0" y="0"/>
                </a:lnTo>
                <a:close/>
              </a:path>
            </a:pathLst>
          </a:custGeom>
          <a:blipFill>
            <a:blip r:embed="rId2">
              <a:alphaModFix amt="50000"/>
            </a:blip>
            <a:stretch>
              <a:fillRect/>
            </a:stretch>
          </a:blipFill>
        </p:spPr>
      </p:sp>
      <p:grpSp>
        <p:nvGrpSpPr>
          <p:cNvPr id="4" name="Group 4"/>
          <p:cNvGrpSpPr/>
          <p:nvPr/>
        </p:nvGrpSpPr>
        <p:grpSpPr>
          <a:xfrm>
            <a:off x="104603" y="2320411"/>
            <a:ext cx="10473949" cy="5774213"/>
            <a:chOff x="0" y="0"/>
            <a:chExt cx="2758571" cy="1520780"/>
          </a:xfrm>
        </p:grpSpPr>
        <p:sp>
          <p:nvSpPr>
            <p:cNvPr id="5" name="Freeform 5"/>
            <p:cNvSpPr/>
            <p:nvPr/>
          </p:nvSpPr>
          <p:spPr>
            <a:xfrm>
              <a:off x="0" y="0"/>
              <a:ext cx="2758571" cy="1520780"/>
            </a:xfrm>
            <a:custGeom>
              <a:avLst/>
              <a:gdLst/>
              <a:ahLst/>
              <a:cxnLst/>
              <a:rect l="l" t="t" r="r" b="b"/>
              <a:pathLst>
                <a:path w="2758571" h="1520780">
                  <a:moveTo>
                    <a:pt x="36219" y="0"/>
                  </a:moveTo>
                  <a:lnTo>
                    <a:pt x="2722352" y="0"/>
                  </a:lnTo>
                  <a:cubicBezTo>
                    <a:pt x="2742355" y="0"/>
                    <a:pt x="2758571" y="16216"/>
                    <a:pt x="2758571" y="36219"/>
                  </a:cubicBezTo>
                  <a:lnTo>
                    <a:pt x="2758571" y="1484562"/>
                  </a:lnTo>
                  <a:cubicBezTo>
                    <a:pt x="2758571" y="1494167"/>
                    <a:pt x="2754755" y="1503380"/>
                    <a:pt x="2747963" y="1510172"/>
                  </a:cubicBezTo>
                  <a:cubicBezTo>
                    <a:pt x="2741170" y="1516965"/>
                    <a:pt x="2731958" y="1520780"/>
                    <a:pt x="2722352" y="1520780"/>
                  </a:cubicBezTo>
                  <a:lnTo>
                    <a:pt x="36219" y="1520780"/>
                  </a:lnTo>
                  <a:cubicBezTo>
                    <a:pt x="16216" y="1520780"/>
                    <a:pt x="0" y="1504565"/>
                    <a:pt x="0" y="1484562"/>
                  </a:cubicBezTo>
                  <a:lnTo>
                    <a:pt x="0" y="36219"/>
                  </a:lnTo>
                  <a:cubicBezTo>
                    <a:pt x="0" y="16216"/>
                    <a:pt x="16216" y="0"/>
                    <a:pt x="36219" y="0"/>
                  </a:cubicBezTo>
                  <a:close/>
                </a:path>
              </a:pathLst>
            </a:custGeom>
            <a:gradFill rotWithShape="1">
              <a:gsLst>
                <a:gs pos="0">
                  <a:srgbClr val="00F0FF">
                    <a:alpha val="100000"/>
                  </a:srgbClr>
                </a:gs>
                <a:gs pos="100000">
                  <a:srgbClr val="1FFFD0">
                    <a:alpha val="100000"/>
                  </a:srgbClr>
                </a:gs>
              </a:gsLst>
              <a:lin ang="0"/>
            </a:gradFill>
          </p:spPr>
        </p:sp>
        <p:sp>
          <p:nvSpPr>
            <p:cNvPr id="6" name="TextBox 6"/>
            <p:cNvSpPr txBox="1"/>
            <p:nvPr/>
          </p:nvSpPr>
          <p:spPr>
            <a:xfrm>
              <a:off x="0" y="-47625"/>
              <a:ext cx="2758571" cy="1568405"/>
            </a:xfrm>
            <a:prstGeom prst="rect">
              <a:avLst/>
            </a:prstGeom>
          </p:spPr>
          <p:txBody>
            <a:bodyPr lIns="50800" tIns="50800" rIns="50800" bIns="50800" rtlCol="0" anchor="ctr"/>
            <a:lstStyle/>
            <a:p>
              <a:pPr algn="ctr">
                <a:lnSpc>
                  <a:spcPts val="3431"/>
                </a:lnSpc>
              </a:pPr>
              <a:endParaRPr/>
            </a:p>
          </p:txBody>
        </p:sp>
      </p:grpSp>
      <p:sp>
        <p:nvSpPr>
          <p:cNvPr id="10" name="TextBox 10"/>
          <p:cNvSpPr txBox="1"/>
          <p:nvPr/>
        </p:nvSpPr>
        <p:spPr>
          <a:xfrm>
            <a:off x="319261" y="2760787"/>
            <a:ext cx="9154136" cy="4904228"/>
          </a:xfrm>
          <a:prstGeom prst="rect">
            <a:avLst/>
          </a:prstGeom>
        </p:spPr>
        <p:txBody>
          <a:bodyPr lIns="0" tIns="0" rIns="0" bIns="0" rtlCol="0" anchor="t">
            <a:spAutoFit/>
          </a:bodyPr>
          <a:lstStyle/>
          <a:p>
            <a:pPr algn="just">
              <a:lnSpc>
                <a:spcPts val="3499"/>
              </a:lnSpc>
            </a:pPr>
            <a:r>
              <a:rPr lang="en-US" sz="2499" dirty="0">
                <a:solidFill>
                  <a:srgbClr val="090E32"/>
                </a:solidFill>
                <a:latin typeface="Montserrat Bold"/>
                <a:ea typeface="Montserrat Bold"/>
                <a:cs typeface="Montserrat Bold"/>
                <a:sym typeface="Montserrat Bold"/>
              </a:rPr>
              <a:t>Text preprocessing is essential for transforming raw text into a clean and structured format, enhancing the performance and accuracy of NLP models. By removing noise, normalizing text, and applying techniques like stemming and lemmatization, we significantly improve the quality of data. This results in more effective and reliable NLP applications. The successful application of this preprocessing pipeline highlights its importance in achieving better model outcomes and provides a solid foundation for further advancements in NLP tasks.</a:t>
            </a:r>
          </a:p>
        </p:txBody>
      </p:sp>
      <p:sp>
        <p:nvSpPr>
          <p:cNvPr id="11" name="TextBox 11"/>
          <p:cNvSpPr txBox="1"/>
          <p:nvPr/>
        </p:nvSpPr>
        <p:spPr>
          <a:xfrm>
            <a:off x="319261" y="864892"/>
            <a:ext cx="10044635" cy="1130299"/>
          </a:xfrm>
          <a:prstGeom prst="rect">
            <a:avLst/>
          </a:prstGeom>
        </p:spPr>
        <p:txBody>
          <a:bodyPr lIns="0" tIns="0" rIns="0" bIns="0" rtlCol="0" anchor="t">
            <a:spAutoFit/>
          </a:bodyPr>
          <a:lstStyle/>
          <a:p>
            <a:pPr algn="l">
              <a:lnSpc>
                <a:spcPts val="8499"/>
              </a:lnSpc>
            </a:pPr>
            <a:r>
              <a:rPr lang="en-US" sz="8499">
                <a:solidFill>
                  <a:srgbClr val="00F0FF"/>
                </a:solidFill>
                <a:latin typeface="Architype Van Der Leck"/>
                <a:ea typeface="Architype Van Der Leck"/>
                <a:cs typeface="Architype Van Der Leck"/>
                <a:sym typeface="Architype Van Der Leck"/>
              </a:rPr>
              <a:t>CONCLUSION</a:t>
            </a:r>
          </a:p>
        </p:txBody>
      </p:sp>
      <p:sp>
        <p:nvSpPr>
          <p:cNvPr id="12" name="Freeform 12"/>
          <p:cNvSpPr/>
          <p:nvPr/>
        </p:nvSpPr>
        <p:spPr>
          <a:xfrm>
            <a:off x="14113404" y="0"/>
            <a:ext cx="4174596" cy="1101098"/>
          </a:xfrm>
          <a:custGeom>
            <a:avLst/>
            <a:gdLst/>
            <a:ahLst/>
            <a:cxnLst/>
            <a:rect l="l" t="t" r="r" b="b"/>
            <a:pathLst>
              <a:path w="4174596" h="1101098">
                <a:moveTo>
                  <a:pt x="0" y="0"/>
                </a:moveTo>
                <a:lnTo>
                  <a:pt x="4174596" y="0"/>
                </a:lnTo>
                <a:lnTo>
                  <a:pt x="4174596" y="1101098"/>
                </a:lnTo>
                <a:lnTo>
                  <a:pt x="0" y="1101098"/>
                </a:lnTo>
                <a:lnTo>
                  <a:pt x="0" y="0"/>
                </a:lnTo>
                <a:close/>
              </a:path>
            </a:pathLst>
          </a:custGeom>
          <a:blipFill>
            <a:blip r:embed="rId3"/>
            <a:stretch>
              <a:fillRect/>
            </a:stretch>
          </a:blipFill>
        </p:spPr>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rgbClr val="090E32">
                <a:alpha val="100000"/>
              </a:srgbClr>
            </a:gs>
            <a:gs pos="100000">
              <a:srgbClr val="1B1C47">
                <a:alpha val="100000"/>
              </a:srgbClr>
            </a:gs>
          </a:gsLst>
          <a:lin ang="0"/>
        </a:gradFill>
        <a:effectLst/>
      </p:bgPr>
    </p:bg>
    <p:spTree>
      <p:nvGrpSpPr>
        <p:cNvPr id="1" name=""/>
        <p:cNvGrpSpPr/>
        <p:nvPr/>
      </p:nvGrpSpPr>
      <p:grpSpPr>
        <a:xfrm>
          <a:off x="0" y="0"/>
          <a:ext cx="0" cy="0"/>
          <a:chOff x="0" y="0"/>
          <a:chExt cx="0" cy="0"/>
        </a:xfrm>
      </p:grpSpPr>
      <p:sp>
        <p:nvSpPr>
          <p:cNvPr id="4" name="TextBox 4"/>
          <p:cNvSpPr txBox="1"/>
          <p:nvPr/>
        </p:nvSpPr>
        <p:spPr>
          <a:xfrm>
            <a:off x="2135577" y="4009871"/>
            <a:ext cx="14016846" cy="1505040"/>
          </a:xfrm>
          <a:prstGeom prst="rect">
            <a:avLst/>
          </a:prstGeom>
        </p:spPr>
        <p:txBody>
          <a:bodyPr lIns="0" tIns="0" rIns="0" bIns="0" rtlCol="0" anchor="t">
            <a:spAutoFit/>
          </a:bodyPr>
          <a:lstStyle/>
          <a:p>
            <a:pPr algn="ctr">
              <a:lnSpc>
                <a:spcPts val="11257"/>
              </a:lnSpc>
            </a:pPr>
            <a:r>
              <a:rPr lang="en-US" sz="11257">
                <a:solidFill>
                  <a:srgbClr val="1FFFD0"/>
                </a:solidFill>
                <a:latin typeface="Architype Van Der Leck"/>
                <a:ea typeface="Architype Van Der Leck"/>
                <a:cs typeface="Architype Van Der Leck"/>
                <a:sym typeface="Architype Van Der Leck"/>
              </a:rPr>
              <a:t>THANK YOU</a:t>
            </a:r>
          </a:p>
        </p:txBody>
      </p:sp>
      <p:sp>
        <p:nvSpPr>
          <p:cNvPr id="7" name="Freeform 7"/>
          <p:cNvSpPr/>
          <p:nvPr/>
        </p:nvSpPr>
        <p:spPr>
          <a:xfrm>
            <a:off x="14113404" y="0"/>
            <a:ext cx="4174596" cy="1101098"/>
          </a:xfrm>
          <a:custGeom>
            <a:avLst/>
            <a:gdLst/>
            <a:ahLst/>
            <a:cxnLst/>
            <a:rect l="l" t="t" r="r" b="b"/>
            <a:pathLst>
              <a:path w="4174596" h="1101098">
                <a:moveTo>
                  <a:pt x="0" y="0"/>
                </a:moveTo>
                <a:lnTo>
                  <a:pt x="4174596" y="0"/>
                </a:lnTo>
                <a:lnTo>
                  <a:pt x="4174596" y="1101098"/>
                </a:lnTo>
                <a:lnTo>
                  <a:pt x="0" y="1101098"/>
                </a:lnTo>
                <a:lnTo>
                  <a:pt x="0" y="0"/>
                </a:lnTo>
                <a:close/>
              </a:path>
            </a:pathLst>
          </a:custGeom>
          <a:blipFill>
            <a:blip r:embed="rId2"/>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50</TotalTime>
  <Words>410</Words>
  <Application>Microsoft Office PowerPoint</Application>
  <PresentationFormat>Custom</PresentationFormat>
  <Paragraphs>64</Paragraphs>
  <Slides>8</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8</vt:i4>
      </vt:variant>
    </vt:vector>
  </HeadingPairs>
  <TitlesOfParts>
    <vt:vector size="17" baseType="lpstr">
      <vt:lpstr>Architype Van Der Leck</vt:lpstr>
      <vt:lpstr>Arial Unicode MS</vt:lpstr>
      <vt:lpstr>Tomorrow</vt:lpstr>
      <vt:lpstr>Montserrat Medium</vt:lpstr>
      <vt:lpstr>Arial</vt:lpstr>
      <vt:lpstr>Calibri</vt:lpstr>
      <vt:lpstr>Tomorrow Bold</vt:lpstr>
      <vt:lpstr>Montserrat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Dark Blue Futuristic Artificial Intelligence Presentation</dc:title>
  <cp:lastModifiedBy>Harshil Patel</cp:lastModifiedBy>
  <cp:revision>4</cp:revision>
  <dcterms:created xsi:type="dcterms:W3CDTF">2006-08-16T00:00:00Z</dcterms:created>
  <dcterms:modified xsi:type="dcterms:W3CDTF">2024-07-22T03:17:47Z</dcterms:modified>
  <dc:identifier>DAGLdujSjqE</dc:identifier>
</cp:coreProperties>
</file>

<file path=docProps/thumbnail.jpeg>
</file>